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3" r:id="rId8"/>
    <p:sldId id="272" r:id="rId9"/>
    <p:sldId id="274" r:id="rId10"/>
    <p:sldId id="275" r:id="rId11"/>
    <p:sldId id="276" r:id="rId12"/>
    <p:sldId id="277" r:id="rId13"/>
    <p:sldId id="278" r:id="rId14"/>
    <p:sldId id="279" r:id="rId15"/>
    <p:sldId id="258" r:id="rId16"/>
    <p:sldId id="280" r:id="rId17"/>
    <p:sldId id="281" r:id="rId18"/>
    <p:sldId id="283" r:id="rId19"/>
    <p:sldId id="284" r:id="rId20"/>
    <p:sldId id="286" r:id="rId21"/>
    <p:sldId id="28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759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497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511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132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570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303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83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340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761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944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538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350ED-7079-41FE-B758-5C567776A6E1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8AB6F-6ADC-4809-85C9-79F7FC9E27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171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/>
              <a:t>Линзы. Оптическая сила линзы</a:t>
            </a:r>
            <a:endParaRPr lang="ru-RU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42755" y="1729778"/>
            <a:ext cx="6846543" cy="51282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4236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49463" y="-37006"/>
            <a:ext cx="9205326" cy="68950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9501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67027" y="80406"/>
            <a:ext cx="9048573" cy="67775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088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93154" y="0"/>
            <a:ext cx="915592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72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5994" y="11917"/>
            <a:ext cx="9140011" cy="68460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10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6399" y="127407"/>
            <a:ext cx="8826504" cy="66112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0839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1714" y="11917"/>
            <a:ext cx="9140012" cy="68460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750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39057" y="31485"/>
            <a:ext cx="9113886" cy="68265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847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84898" y="1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656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8039" y="0"/>
            <a:ext cx="915592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594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1349" y="143691"/>
            <a:ext cx="8964084" cy="67143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232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6217" y="0"/>
            <a:ext cx="8988971" cy="67329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394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0719" y="0"/>
            <a:ext cx="915592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820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4348" y="0"/>
            <a:ext cx="915592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3357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1234" y="0"/>
            <a:ext cx="9052559" cy="67805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8467" y="5747657"/>
            <a:ext cx="5669279" cy="9274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en-US" dirty="0" smtClean="0"/>
              <a:t>F –</a:t>
            </a:r>
            <a:r>
              <a:rPr lang="ru-RU" dirty="0" smtClean="0"/>
              <a:t>главный фокус</a:t>
            </a:r>
            <a:br>
              <a:rPr lang="ru-RU" dirty="0" smtClean="0"/>
            </a:br>
            <a:r>
              <a:rPr lang="ru-RU" dirty="0" smtClean="0"/>
              <a:t>О – оптический центр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7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8039" y="0"/>
            <a:ext cx="915592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45829" y="4859383"/>
            <a:ext cx="36728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D = D1 +D2</a:t>
            </a:r>
          </a:p>
          <a:p>
            <a:r>
              <a:rPr lang="ru-RU" sz="2400" dirty="0" smtClean="0"/>
              <a:t>Для системы линз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8345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35046" cy="48396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194" y="783771"/>
            <a:ext cx="7916092" cy="168510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На листьях растений иногда наблюдаются небольшие пятнышки, появляющиеся в солнечные дни на тех местах, где оставались капли воды после дождя или поливки. Какова причина появления таких пятен?</a:t>
            </a:r>
            <a:endParaRPr lang="ru-RU" dirty="0"/>
          </a:p>
        </p:txBody>
      </p:sp>
      <p:pic>
        <p:nvPicPr>
          <p:cNvPr id="1026" name="Picture 2" descr="https://iralebedeva.ru/images/louyot_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4087" y="233238"/>
            <a:ext cx="3867913" cy="552558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8673" y="2586446"/>
            <a:ext cx="7441475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 smtClean="0"/>
              <a:t>Ответ:</a:t>
            </a:r>
            <a:r>
              <a:rPr lang="ru-RU" i="1" dirty="0" smtClean="0"/>
              <a:t> Капля воды представляет собой маленькую линзу, которая, собирая солнечные лучи в фокусе, вызывает небольшой ожог поверхности листа. По этой причине опытные садоводы и огородники занимаются поливом грядок в утренние или вечерние часы.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878957" y="5934670"/>
            <a:ext cx="270344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Маленькие садовницы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Эдмон Луи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86391" cy="4035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Тест.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4887"/>
            <a:ext cx="12191999" cy="572727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1) Выпуклая линза</a:t>
            </a:r>
          </a:p>
          <a:p>
            <a:pPr marL="514350" indent="-514350">
              <a:buAutoNum type="arabicPeriod"/>
            </a:pPr>
            <a:r>
              <a:rPr lang="ru-RU" dirty="0" smtClean="0"/>
              <a:t> всегда является собирающей;</a:t>
            </a:r>
          </a:p>
          <a:p>
            <a:pPr marL="514350" indent="-514350">
              <a:buAutoNum type="arabicPeriod"/>
            </a:pPr>
            <a:r>
              <a:rPr lang="ru-RU" dirty="0" smtClean="0"/>
              <a:t> является собирающей, если показатель преломления окружающей среды ниже показателя преломления линзы, либо рассевающей, если показатель преломления окружающей среды выше показателя преломления линзы;</a:t>
            </a:r>
          </a:p>
          <a:p>
            <a:pPr marL="514350" indent="-514350">
              <a:buAutoNum type="arabicPeriod"/>
            </a:pPr>
            <a:r>
              <a:rPr lang="ru-RU" dirty="0" smtClean="0"/>
              <a:t> всегда является рассеивающей;</a:t>
            </a:r>
          </a:p>
          <a:p>
            <a:pPr marL="514350" indent="-514350">
              <a:buAutoNum type="arabicPeriod"/>
            </a:pPr>
            <a:r>
              <a:rPr lang="ru-RU" dirty="0" smtClean="0"/>
              <a:t> является рассеивающей, если показатель преломления окружающей среды ниже показателя преломления линзы, либо собирающей, если показатель преломления окружающей среды выше показателя преломления линзы.</a:t>
            </a:r>
          </a:p>
          <a:p>
            <a:pPr>
              <a:buNone/>
            </a:pPr>
            <a:r>
              <a:rPr lang="ru-RU" dirty="0" smtClean="0"/>
              <a:t>2) Всякая линза имеет точку, проходя через которую, луч света не изменяет своего направления. Эта точка называется</a:t>
            </a:r>
          </a:p>
          <a:p>
            <a:pPr marL="514350" indent="-514350">
              <a:buAutoNum type="arabicPeriod"/>
            </a:pPr>
            <a:r>
              <a:rPr lang="ru-RU" dirty="0" smtClean="0"/>
              <a:t>мнимым фокусом линзы;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оптическим центром линзы;</a:t>
            </a:r>
          </a:p>
          <a:p>
            <a:pPr>
              <a:buNone/>
            </a:pPr>
            <a:r>
              <a:rPr lang="ru-RU" dirty="0" smtClean="0"/>
              <a:t>3) главным фокусом линзы. Точка, в которой собираются лучи, падающие на линзу параллельно главной оптической оси, называется</a:t>
            </a:r>
          </a:p>
          <a:p>
            <a:pPr marL="514350" indent="-514350">
              <a:buAutoNum type="arabicPeriod"/>
            </a:pPr>
            <a:r>
              <a:rPr lang="ru-RU" dirty="0" smtClean="0"/>
              <a:t> побочным фокусом;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оптическим центром;</a:t>
            </a:r>
          </a:p>
          <a:p>
            <a:pPr marL="514350" indent="-514350">
              <a:buAutoNum type="arabicPeriod"/>
            </a:pPr>
            <a:r>
              <a:rPr lang="ru-RU" dirty="0" smtClean="0"/>
              <a:t>главным фокусом.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5043" y="159026"/>
            <a:ext cx="11088757" cy="601793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4) Прямая, проходящая через центры кривизны поверхностей, ограничивающих линзу, называется</a:t>
            </a:r>
          </a:p>
          <a:p>
            <a:pPr marL="514350" indent="-514350">
              <a:buAutoNum type="arabicPeriod"/>
            </a:pPr>
            <a:r>
              <a:rPr lang="ru-RU" dirty="0" smtClean="0"/>
              <a:t> побочной оптической осью;</a:t>
            </a:r>
          </a:p>
          <a:p>
            <a:pPr marL="514350" indent="-514350">
              <a:buAutoNum type="arabicPeriod"/>
            </a:pPr>
            <a:r>
              <a:rPr lang="ru-RU" dirty="0" smtClean="0"/>
              <a:t>главной оптической осью;</a:t>
            </a:r>
          </a:p>
          <a:p>
            <a:pPr marL="514350" indent="-514350">
              <a:buAutoNum type="arabicPeriod"/>
            </a:pPr>
            <a:r>
              <a:rPr lang="ru-RU" dirty="0" smtClean="0"/>
              <a:t>световым лучом.</a:t>
            </a:r>
          </a:p>
          <a:p>
            <a:pPr>
              <a:buNone/>
            </a:pPr>
            <a:r>
              <a:rPr lang="ru-RU" dirty="0" smtClean="0"/>
              <a:t>5) Величина, обратная фокусному расстоянию называется</a:t>
            </a:r>
          </a:p>
          <a:p>
            <a:pPr marL="514350" indent="-514350">
              <a:buAutoNum type="arabicPeriod"/>
            </a:pPr>
            <a:r>
              <a:rPr lang="ru-RU" dirty="0" smtClean="0"/>
              <a:t> разрешающей способностью линзы;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оптической силой линзы;</a:t>
            </a:r>
          </a:p>
          <a:p>
            <a:pPr marL="514350" indent="-514350">
              <a:buAutoNum type="arabicPeriod"/>
            </a:pPr>
            <a:r>
              <a:rPr lang="ru-RU" dirty="0" smtClean="0"/>
              <a:t>линейным увеличением линзы.</a:t>
            </a:r>
          </a:p>
          <a:p>
            <a:pPr>
              <a:buNone/>
            </a:pPr>
            <a:r>
              <a:rPr lang="ru-RU" dirty="0" smtClean="0"/>
              <a:t>6) Оптическая сила линзы измеряется в</a:t>
            </a:r>
          </a:p>
          <a:p>
            <a:pPr marL="514350" indent="-514350">
              <a:buAutoNum type="arabicPeriod"/>
            </a:pPr>
            <a:r>
              <a:rPr lang="ru-RU" dirty="0" smtClean="0"/>
              <a:t> метрах;</a:t>
            </a:r>
          </a:p>
          <a:p>
            <a:pPr marL="514350" indent="-514350">
              <a:buAutoNum type="arabicPeriod"/>
            </a:pPr>
            <a:r>
              <a:rPr lang="ru-RU" dirty="0" smtClean="0"/>
              <a:t>диоптриях;</a:t>
            </a:r>
          </a:p>
          <a:p>
            <a:pPr marL="514350" indent="-514350">
              <a:buAutoNum type="arabicPeriod"/>
            </a:pPr>
            <a:r>
              <a:rPr lang="ru-RU" dirty="0" smtClean="0"/>
              <a:t>радианах.</a:t>
            </a:r>
            <a:endParaRPr lang="ru-RU" dirty="0"/>
          </a:p>
        </p:txBody>
      </p:sp>
      <p:pic>
        <p:nvPicPr>
          <p:cNvPr id="32770" name="Picture 2" descr="ВИДЫ ЛИНЗ ДЛЯ ОЧКОВ И КАК СДЕЛАТЬ ПРАВИЛЬНЫЙ ВЫБОР |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9345" y="3617843"/>
            <a:ext cx="5733871" cy="2370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287" y="265043"/>
            <a:ext cx="11128513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7) По формуле D=1/F определяется:</a:t>
            </a:r>
            <a:br>
              <a:rPr lang="ru-RU" dirty="0" smtClean="0"/>
            </a:br>
            <a:r>
              <a:rPr lang="ru-RU" dirty="0" smtClean="0"/>
              <a:t>1.  прозрачность;</a:t>
            </a:r>
            <a:br>
              <a:rPr lang="ru-RU" dirty="0" smtClean="0"/>
            </a:br>
            <a:r>
              <a:rPr lang="ru-RU" dirty="0" smtClean="0"/>
              <a:t> 2. оптическая плотность;</a:t>
            </a:r>
            <a:br>
              <a:rPr lang="ru-RU" dirty="0" smtClean="0"/>
            </a:br>
            <a:r>
              <a:rPr lang="ru-RU" dirty="0" smtClean="0"/>
              <a:t> 3. оптическая сила линзы.</a:t>
            </a:r>
          </a:p>
          <a:p>
            <a:pPr>
              <a:buNone/>
            </a:pPr>
            <a:r>
              <a:rPr lang="ru-RU" dirty="0" smtClean="0"/>
              <a:t>8) Сколько главных оптических осей имеет линза?</a:t>
            </a:r>
          </a:p>
          <a:p>
            <a:pPr marL="514350" indent="-514350">
              <a:buAutoNum type="arabicPeriod"/>
            </a:pPr>
            <a:r>
              <a:rPr lang="ru-RU" dirty="0" smtClean="0"/>
              <a:t> одну;</a:t>
            </a:r>
          </a:p>
          <a:p>
            <a:pPr marL="514350" indent="-514350">
              <a:buAutoNum type="arabicPeriod"/>
            </a:pPr>
            <a:r>
              <a:rPr lang="ru-RU" dirty="0" smtClean="0"/>
              <a:t> две;</a:t>
            </a:r>
          </a:p>
          <a:p>
            <a:pPr marL="514350" indent="-514350">
              <a:buAutoNum type="arabicPeriod"/>
            </a:pPr>
            <a:r>
              <a:rPr lang="ru-RU" dirty="0" smtClean="0"/>
              <a:t>три;</a:t>
            </a:r>
          </a:p>
          <a:p>
            <a:pPr marL="514350" indent="-514350">
              <a:buAutoNum type="arabicPeriod"/>
            </a:pPr>
            <a:r>
              <a:rPr lang="ru-RU" dirty="0" smtClean="0"/>
              <a:t>бесконечное множество.</a:t>
            </a:r>
            <a:endParaRPr lang="ru-RU" dirty="0"/>
          </a:p>
        </p:txBody>
      </p:sp>
      <p:pic>
        <p:nvPicPr>
          <p:cNvPr id="30722" name="Picture 2" descr="ВИДЫ ЛИНЗ ДЛЯ ОЧКОВ И КАК СДЕЛАТЬ ПРАВИЛЬНЫЙ ВЫБОР |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71861" y="3889253"/>
            <a:ext cx="5205481" cy="215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Определите оптическую силу системы, состоящей из двух линз, одна из которых имеет оптическую силу, равную 4 </a:t>
            </a:r>
            <a:r>
              <a:rPr lang="ru-RU" dirty="0" err="1" smtClean="0"/>
              <a:t>дптр</a:t>
            </a:r>
            <a:r>
              <a:rPr lang="ru-RU" dirty="0" smtClean="0"/>
              <a:t>, , а другая фокусное расстояние 5 см.</a:t>
            </a:r>
          </a:p>
          <a:p>
            <a:pPr marL="514350" indent="-514350">
              <a:buAutoNum type="arabicPeriod"/>
            </a:pPr>
            <a:r>
              <a:rPr lang="ru-RU" dirty="0" smtClean="0"/>
              <a:t>Имеются две линзы: собирающая с фокусным расстоянием 50 см, и рассеивающая с оптической силой . Равной – 5 </a:t>
            </a:r>
            <a:r>
              <a:rPr lang="ru-RU" dirty="0" err="1" smtClean="0"/>
              <a:t>дптр</a:t>
            </a:r>
            <a:r>
              <a:rPr lang="ru-RU" dirty="0" smtClean="0"/>
              <a:t>. Чему равна оптическая сила этой системы линз?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144</Words>
  <Application>Microsoft Office PowerPoint</Application>
  <PresentationFormat>Произвольный</PresentationFormat>
  <Paragraphs>42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Линзы. Оптическая сила линзы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F –главный фокус О – оптический центр</vt:lpstr>
      <vt:lpstr>Слайд 16</vt:lpstr>
      <vt:lpstr>вопросы</vt:lpstr>
      <vt:lpstr>Тест. вопросы</vt:lpstr>
      <vt:lpstr>Слайд 19</vt:lpstr>
      <vt:lpstr>Слайд 20</vt:lpstr>
      <vt:lpstr>Задачи.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User</cp:lastModifiedBy>
  <cp:revision>11</cp:revision>
  <dcterms:created xsi:type="dcterms:W3CDTF">2020-04-24T10:44:26Z</dcterms:created>
  <dcterms:modified xsi:type="dcterms:W3CDTF">2023-04-17T04:07:06Z</dcterms:modified>
</cp:coreProperties>
</file>