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57" r:id="rId3"/>
    <p:sldId id="262" r:id="rId4"/>
    <p:sldId id="258" r:id="rId5"/>
    <p:sldId id="259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28.07.2020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28.07.2020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28.07.2020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28.07.2020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28.07.2020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28.07.2020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28.07.2020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28.07.2020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28.07.2020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28.07.2020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28.07.2020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28.07.2020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tx1"/>
                </a:solidFill>
                <a:effectLst/>
                <a:latin typeface="Times New Roman"/>
                <a:ea typeface="Times New Roman"/>
              </a:rPr>
              <a:t> </a:t>
            </a:r>
            <a:r>
              <a:rPr lang="en-US" sz="4000" b="1" dirty="0" smtClean="0">
                <a:solidFill>
                  <a:srgbClr val="FF0000"/>
                </a:solidFill>
                <a:effectLst/>
                <a:latin typeface="Comic Sans MS" pitchFamily="66" charset="0"/>
                <a:ea typeface="Times New Roman"/>
              </a:rPr>
              <a:t>Module 1</a:t>
            </a:r>
            <a:r>
              <a:rPr lang="ru-RU" sz="4000" b="1" dirty="0" smtClean="0">
                <a:solidFill>
                  <a:srgbClr val="FF0000"/>
                </a:solidFill>
                <a:latin typeface="Comic Sans MS" pitchFamily="66" charset="0"/>
                <a:ea typeface="Times New Roman"/>
              </a:rPr>
              <a:t> </a:t>
            </a:r>
            <a:r>
              <a:rPr lang="en-US" sz="4000" b="1" dirty="0" smtClean="0">
                <a:solidFill>
                  <a:srgbClr val="FF0000"/>
                </a:solidFill>
                <a:effectLst/>
                <a:latin typeface="Comic Sans MS" pitchFamily="66" charset="0"/>
                <a:ea typeface="Times New Roman"/>
              </a:rPr>
              <a:t>Legend or Truth?</a:t>
            </a:r>
            <a:r>
              <a:rPr lang="ru-RU" sz="4000" b="1" dirty="0" smtClean="0">
                <a:solidFill>
                  <a:srgbClr val="FF0000"/>
                </a:solidFill>
                <a:effectLst/>
                <a:latin typeface="Comic Sans MS" pitchFamily="66" charset="0"/>
                <a:ea typeface="Times New Roman"/>
              </a:rPr>
              <a:t/>
            </a:r>
            <a:br>
              <a:rPr lang="ru-RU" sz="4000" b="1" dirty="0" smtClean="0">
                <a:solidFill>
                  <a:srgbClr val="FF0000"/>
                </a:solidFill>
                <a:effectLst/>
                <a:latin typeface="Comic Sans MS" pitchFamily="66" charset="0"/>
                <a:ea typeface="Times New Roman"/>
              </a:rPr>
            </a:br>
            <a:r>
              <a:rPr lang="en-US" sz="3600" b="1" dirty="0" smtClean="0">
                <a:solidFill>
                  <a:srgbClr val="FF0000"/>
                </a:solidFill>
                <a:effectLst/>
                <a:latin typeface="Comic Sans MS" pitchFamily="66" charset="0"/>
                <a:ea typeface="Times New Roman"/>
              </a:rPr>
              <a:t>  Lesson</a:t>
            </a:r>
            <a:r>
              <a:rPr lang="ru-RU" sz="3600" b="1" dirty="0" smtClean="0">
                <a:solidFill>
                  <a:srgbClr val="FF0000"/>
                </a:solidFill>
                <a:effectLst/>
                <a:latin typeface="Comic Sans MS" pitchFamily="66" charset="0"/>
                <a:ea typeface="Times New Roman"/>
              </a:rPr>
              <a:t> </a:t>
            </a:r>
            <a:r>
              <a:rPr lang="en-US" sz="3600" b="1" dirty="0" smtClean="0">
                <a:solidFill>
                  <a:srgbClr val="FF0000"/>
                </a:solidFill>
                <a:effectLst/>
                <a:latin typeface="Comic Sans MS" pitchFamily="66" charset="0"/>
                <a:ea typeface="Times New Roman"/>
              </a:rPr>
              <a:t># 2 (a)</a:t>
            </a:r>
            <a:r>
              <a:rPr lang="en-US" sz="3600" b="1" dirty="0" smtClean="0">
                <a:solidFill>
                  <a:srgbClr val="FF0000"/>
                </a:solidFill>
                <a:latin typeface="Comic Sans MS" pitchFamily="66" charset="0"/>
                <a:ea typeface="Times New Roman"/>
              </a:rPr>
              <a:t/>
            </a:r>
            <a:br>
              <a:rPr lang="en-US" sz="3600" b="1" dirty="0" smtClean="0">
                <a:solidFill>
                  <a:srgbClr val="FF0000"/>
                </a:solidFill>
                <a:latin typeface="Comic Sans MS" pitchFamily="66" charset="0"/>
                <a:ea typeface="Times New Roman"/>
              </a:rPr>
            </a:br>
            <a:r>
              <a:rPr lang="en-US" sz="3600" b="1" dirty="0" smtClean="0">
                <a:solidFill>
                  <a:srgbClr val="FF0000"/>
                </a:solidFill>
                <a:effectLst/>
                <a:latin typeface="Comic Sans MS" pitchFamily="66" charset="0"/>
                <a:ea typeface="Times New Roman"/>
              </a:rPr>
              <a:t>  Theme “</a:t>
            </a:r>
            <a:r>
              <a:rPr lang="en-US" sz="3200" b="1" dirty="0" smtClean="0">
                <a:solidFill>
                  <a:srgbClr val="FF0000"/>
                </a:solidFill>
                <a:effectLst/>
                <a:latin typeface="Comic Sans MS" pitchFamily="66" charset="0"/>
                <a:ea typeface="Times New Roman"/>
              </a:rPr>
              <a:t> The wildest dream</a:t>
            </a:r>
            <a:r>
              <a:rPr lang="en-US" sz="3200" b="1" dirty="0" smtClean="0">
                <a:solidFill>
                  <a:srgbClr val="FF0000"/>
                </a:solidFill>
                <a:latin typeface="Comic Sans MS" pitchFamily="66" charset="0"/>
              </a:rPr>
              <a:t>. </a:t>
            </a:r>
            <a:r>
              <a:rPr lang="en-US" sz="3600" b="1" dirty="0" smtClean="0">
                <a:solidFill>
                  <a:srgbClr val="FF0000"/>
                </a:solidFill>
                <a:effectLst/>
                <a:latin typeface="Comic Sans MS" pitchFamily="66" charset="0"/>
                <a:ea typeface="Times New Roman"/>
              </a:rPr>
              <a:t>” </a:t>
            </a:r>
            <a:endParaRPr lang="ru-RU" sz="3600" b="1" dirty="0">
              <a:solidFill>
                <a:srgbClr val="FF0000"/>
              </a:solidFill>
              <a:effectLst/>
              <a:latin typeface="Comic Sans MS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500034" y="2357430"/>
            <a:ext cx="5429279" cy="3951295"/>
          </a:xfrm>
        </p:spPr>
        <p:txBody>
          <a:bodyPr>
            <a:noAutofit/>
          </a:bodyPr>
          <a:lstStyle/>
          <a:p>
            <a:pPr algn="l">
              <a:buNone/>
            </a:pPr>
            <a:r>
              <a:rPr lang="en-US" sz="2800" b="1" dirty="0" smtClean="0">
                <a:solidFill>
                  <a:schemeClr val="tx1"/>
                </a:solidFill>
                <a:latin typeface="Comic Sans MS" pitchFamily="66" charset="0"/>
                <a:ea typeface="Times New Roman"/>
                <a:cs typeface="Times New Roman"/>
              </a:rPr>
              <a:t>Learning objectives:</a:t>
            </a:r>
            <a:endParaRPr lang="en-US" sz="2800" b="1" dirty="0" smtClean="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2800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</a:rPr>
              <a:t>to consolidate information in a text;</a:t>
            </a:r>
          </a:p>
          <a:p>
            <a:pPr lvl="0">
              <a:buFont typeface="Wingdings" pitchFamily="2" charset="2"/>
              <a:buChar char="§"/>
            </a:pPr>
            <a:r>
              <a:rPr lang="en-US" sz="2800" dirty="0" smtClean="0">
                <a:solidFill>
                  <a:schemeClr val="tx1"/>
                </a:solidFill>
              </a:rPr>
              <a:t> to consolidate new vocabulary through synonymous words;</a:t>
            </a:r>
            <a:endParaRPr lang="ru-RU" sz="2800" dirty="0">
              <a:solidFill>
                <a:schemeClr val="tx1"/>
              </a:solidFill>
              <a:latin typeface="Comic Sans MS" pitchFamily="66" charset="0"/>
              <a:ea typeface="Times New Roman"/>
              <a:cs typeface="Times New Roman"/>
            </a:endParaRPr>
          </a:p>
        </p:txBody>
      </p:sp>
      <p:pic>
        <p:nvPicPr>
          <p:cNvPr id="5" name="Picture 2" descr="C:\Users\Елена\Desktop\gimalai1.jp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5214942" y="4286256"/>
            <a:ext cx="3669447" cy="218099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22941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Comic Sans MS" pitchFamily="66" charset="0"/>
              </a:rPr>
              <a:t>Read the text and answer the questions.</a:t>
            </a:r>
            <a:endParaRPr lang="ru-RU" dirty="0">
              <a:solidFill>
                <a:srgbClr val="FF0000"/>
              </a:solidFill>
              <a:latin typeface="Comic Sans MS" pitchFamily="66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1857364"/>
            <a:ext cx="8298788" cy="421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57422" y="500042"/>
            <a:ext cx="4786346" cy="57189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en-US" dirty="0" smtClean="0">
                <a:solidFill>
                  <a:srgbClr val="FF0000"/>
                </a:solidFill>
                <a:latin typeface="Comic Sans MS" pitchFamily="66" charset="0"/>
              </a:rPr>
              <a:t>Match the words with their synonyms: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5757874" cy="395128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>
                <a:latin typeface="Comic Sans MS" pitchFamily="66" charset="0"/>
              </a:rPr>
              <a:t>1.</a:t>
            </a:r>
            <a:r>
              <a:rPr lang="en-US" dirty="0" smtClean="0">
                <a:latin typeface="Comic Sans MS" pitchFamily="66" charset="0"/>
              </a:rPr>
              <a:t>Important</a:t>
            </a:r>
            <a:r>
              <a:rPr lang="ru-RU" dirty="0" smtClean="0">
                <a:latin typeface="Comic Sans MS" pitchFamily="66" charset="0"/>
              </a:rPr>
              <a:t> 		</a:t>
            </a:r>
            <a:r>
              <a:rPr lang="en-US" dirty="0" smtClean="0">
                <a:latin typeface="Comic Sans MS" pitchFamily="66" charset="0"/>
              </a:rPr>
              <a:t>a) tallest</a:t>
            </a:r>
            <a:endParaRPr lang="ru-RU" dirty="0" smtClean="0">
              <a:latin typeface="Comic Sans MS" pitchFamily="66" charset="0"/>
            </a:endParaRPr>
          </a:p>
          <a:p>
            <a:pPr>
              <a:buNone/>
            </a:pPr>
            <a:r>
              <a:rPr lang="ru-RU" dirty="0" smtClean="0">
                <a:latin typeface="Comic Sans MS" pitchFamily="66" charset="0"/>
              </a:rPr>
              <a:t>2.</a:t>
            </a:r>
            <a:r>
              <a:rPr lang="en-US" dirty="0" smtClean="0">
                <a:latin typeface="Comic Sans MS" pitchFamily="66" charset="0"/>
              </a:rPr>
              <a:t>Achievement	b) brave</a:t>
            </a:r>
            <a:endParaRPr lang="ru-RU" dirty="0" smtClean="0">
              <a:latin typeface="Comic Sans MS" pitchFamily="66" charset="0"/>
            </a:endParaRPr>
          </a:p>
          <a:p>
            <a:pPr>
              <a:buNone/>
            </a:pPr>
            <a:r>
              <a:rPr lang="ru-RU" dirty="0" smtClean="0">
                <a:latin typeface="Comic Sans MS" pitchFamily="66" charset="0"/>
              </a:rPr>
              <a:t>3.</a:t>
            </a:r>
            <a:r>
              <a:rPr lang="en-US" dirty="0" smtClean="0">
                <a:latin typeface="Comic Sans MS" pitchFamily="66" charset="0"/>
              </a:rPr>
              <a:t>courageous</a:t>
            </a:r>
            <a:r>
              <a:rPr lang="ru-RU" dirty="0" smtClean="0">
                <a:latin typeface="Comic Sans MS" pitchFamily="66" charset="0"/>
              </a:rPr>
              <a:t>-</a:t>
            </a:r>
            <a:r>
              <a:rPr lang="en-US" dirty="0" smtClean="0">
                <a:latin typeface="Comic Sans MS" pitchFamily="66" charset="0"/>
              </a:rPr>
              <a:t>	c) vital</a:t>
            </a:r>
            <a:endParaRPr lang="ru-RU" dirty="0" smtClean="0">
              <a:latin typeface="Comic Sans MS" pitchFamily="66" charset="0"/>
            </a:endParaRPr>
          </a:p>
          <a:p>
            <a:pPr>
              <a:buNone/>
            </a:pPr>
            <a:r>
              <a:rPr lang="ru-RU" dirty="0" smtClean="0">
                <a:latin typeface="Comic Sans MS" pitchFamily="66" charset="0"/>
              </a:rPr>
              <a:t>4.</a:t>
            </a:r>
            <a:r>
              <a:rPr lang="en-US" dirty="0" smtClean="0">
                <a:latin typeface="Comic Sans MS" pitchFamily="66" charset="0"/>
              </a:rPr>
              <a:t> highest</a:t>
            </a:r>
            <a:r>
              <a:rPr lang="ru-RU" dirty="0" smtClean="0">
                <a:latin typeface="Comic Sans MS" pitchFamily="66" charset="0"/>
              </a:rPr>
              <a:t>-</a:t>
            </a:r>
            <a:r>
              <a:rPr lang="en-US" dirty="0" smtClean="0">
                <a:latin typeface="Comic Sans MS" pitchFamily="66" charset="0"/>
              </a:rPr>
              <a:t>		d) expedition</a:t>
            </a:r>
            <a:endParaRPr lang="ru-RU" dirty="0" smtClean="0">
              <a:latin typeface="Comic Sans MS" pitchFamily="66" charset="0"/>
            </a:endParaRPr>
          </a:p>
          <a:p>
            <a:pPr>
              <a:buNone/>
            </a:pPr>
            <a:r>
              <a:rPr lang="ru-RU" dirty="0" smtClean="0">
                <a:latin typeface="Comic Sans MS" pitchFamily="66" charset="0"/>
              </a:rPr>
              <a:t>5.</a:t>
            </a:r>
            <a:r>
              <a:rPr lang="en-US" dirty="0" smtClean="0">
                <a:latin typeface="Comic Sans MS" pitchFamily="66" charset="0"/>
              </a:rPr>
              <a:t> mission</a:t>
            </a:r>
            <a:r>
              <a:rPr lang="ru-RU" dirty="0" smtClean="0">
                <a:latin typeface="Comic Sans MS" pitchFamily="66" charset="0"/>
              </a:rPr>
              <a:t>-</a:t>
            </a:r>
            <a:r>
              <a:rPr lang="en-US" dirty="0" smtClean="0">
                <a:latin typeface="Comic Sans MS" pitchFamily="66" charset="0"/>
              </a:rPr>
              <a:t>		e) outdated</a:t>
            </a:r>
            <a:endParaRPr lang="ru-RU" dirty="0" smtClean="0">
              <a:latin typeface="Comic Sans MS" pitchFamily="66" charset="0"/>
            </a:endParaRPr>
          </a:p>
          <a:p>
            <a:pPr>
              <a:buNone/>
            </a:pPr>
            <a:r>
              <a:rPr lang="ru-RU" dirty="0" smtClean="0">
                <a:latin typeface="Comic Sans MS" pitchFamily="66" charset="0"/>
              </a:rPr>
              <a:t>6.</a:t>
            </a:r>
            <a:r>
              <a:rPr lang="en-US" dirty="0" smtClean="0">
                <a:latin typeface="Comic Sans MS" pitchFamily="66" charset="0"/>
              </a:rPr>
              <a:t> old-fashioned-	f) certain</a:t>
            </a:r>
            <a:endParaRPr lang="ru-RU" dirty="0" smtClean="0">
              <a:latin typeface="Comic Sans MS" pitchFamily="66" charset="0"/>
            </a:endParaRPr>
          </a:p>
          <a:p>
            <a:pPr>
              <a:buNone/>
            </a:pPr>
            <a:r>
              <a:rPr lang="ru-RU" dirty="0" smtClean="0">
                <a:latin typeface="Comic Sans MS" pitchFamily="66" charset="0"/>
              </a:rPr>
              <a:t>7. </a:t>
            </a:r>
            <a:r>
              <a:rPr lang="en-US" dirty="0" smtClean="0">
                <a:latin typeface="Comic Sans MS" pitchFamily="66" charset="0"/>
              </a:rPr>
              <a:t>finding</a:t>
            </a:r>
            <a:r>
              <a:rPr lang="ru-RU" dirty="0" smtClean="0">
                <a:latin typeface="Comic Sans MS" pitchFamily="66" charset="0"/>
              </a:rPr>
              <a:t>-</a:t>
            </a:r>
            <a:r>
              <a:rPr lang="en-US" dirty="0" smtClean="0">
                <a:latin typeface="Comic Sans MS" pitchFamily="66" charset="0"/>
              </a:rPr>
              <a:t>		g) accomplishment </a:t>
            </a:r>
            <a:endParaRPr lang="ru-RU" dirty="0" smtClean="0">
              <a:latin typeface="Comic Sans MS" pitchFamily="66" charset="0"/>
            </a:endParaRPr>
          </a:p>
          <a:p>
            <a:pPr>
              <a:buNone/>
            </a:pPr>
            <a:r>
              <a:rPr lang="en-US" dirty="0" smtClean="0">
                <a:latin typeface="Comic Sans MS" pitchFamily="66" charset="0"/>
              </a:rPr>
              <a:t>8</a:t>
            </a:r>
            <a:r>
              <a:rPr lang="ru-RU" dirty="0" smtClean="0">
                <a:latin typeface="Comic Sans MS" pitchFamily="66" charset="0"/>
              </a:rPr>
              <a:t>. </a:t>
            </a:r>
            <a:r>
              <a:rPr lang="en-US" dirty="0" smtClean="0">
                <a:latin typeface="Comic Sans MS" pitchFamily="66" charset="0"/>
              </a:rPr>
              <a:t>sure </a:t>
            </a:r>
            <a:r>
              <a:rPr lang="ru-RU" dirty="0" smtClean="0">
                <a:latin typeface="Comic Sans MS" pitchFamily="66" charset="0"/>
              </a:rPr>
              <a:t>-</a:t>
            </a:r>
            <a:r>
              <a:rPr lang="en-US" dirty="0" smtClean="0">
                <a:latin typeface="Comic Sans MS" pitchFamily="66" charset="0"/>
              </a:rPr>
              <a:t>		h) locating </a:t>
            </a:r>
            <a:endParaRPr lang="ru-RU" dirty="0" smtClean="0">
              <a:latin typeface="Comic Sans MS" pitchFamily="66" charset="0"/>
            </a:endParaRPr>
          </a:p>
          <a:p>
            <a:endParaRPr lang="ru-RU" dirty="0"/>
          </a:p>
        </p:txBody>
      </p:sp>
      <p:sp>
        <p:nvSpPr>
          <p:cNvPr id="10" name="Текст 9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1" name="Picture 3" descr="C:\Users\Елена\Desktop\Без названия (5)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429388" y="2071678"/>
            <a:ext cx="2286584" cy="1521618"/>
          </a:xfrm>
          <a:prstGeom prst="rect">
            <a:avLst/>
          </a:prstGeom>
          <a:noFill/>
        </p:spPr>
      </p:pic>
      <p:pic>
        <p:nvPicPr>
          <p:cNvPr id="2052" name="Picture 4" descr="C:\Users\Елена\Desktop\Без названия (4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15140" y="4000504"/>
            <a:ext cx="1847850" cy="24669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 smtClean="0">
                <a:solidFill>
                  <a:srgbClr val="FF0000"/>
                </a:solidFill>
                <a:latin typeface="Comic Sans MS" pitchFamily="66" charset="0"/>
              </a:rPr>
              <a:t>Write </a:t>
            </a:r>
            <a:endParaRPr lang="ru-RU" sz="4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endParaRPr lang="en-US" sz="2400" dirty="0" smtClean="0">
              <a:latin typeface="Comic Sans MS" pitchFamily="66" charset="0"/>
            </a:endParaRPr>
          </a:p>
          <a:p>
            <a:r>
              <a:rPr lang="en-US" sz="2400" dirty="0" smtClean="0">
                <a:latin typeface="Comic Sans MS" pitchFamily="66" charset="0"/>
              </a:rPr>
              <a:t>Imagine you are Conrad Anker. You have just discovered Mallory’s body. Write  a diary entry about the experience</a:t>
            </a:r>
            <a:r>
              <a:rPr lang="en-US" sz="2000" dirty="0" smtClean="0">
                <a:latin typeface="Comic Sans MS" pitchFamily="66" charset="0"/>
              </a:rPr>
              <a:t>. </a:t>
            </a:r>
            <a:endParaRPr lang="ru-RU" sz="2000" dirty="0" smtClean="0">
              <a:latin typeface="Comic Sans MS" pitchFamily="66" charset="0"/>
            </a:endParaRPr>
          </a:p>
          <a:p>
            <a:endParaRPr lang="ru-RU" sz="2000" dirty="0"/>
          </a:p>
        </p:txBody>
      </p:sp>
      <p:pic>
        <p:nvPicPr>
          <p:cNvPr id="1026" name="Picture 2" descr="C:\Users\Елена\Desktop\Без названия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857620" y="285728"/>
            <a:ext cx="1752600" cy="2600325"/>
          </a:xfrm>
          <a:prstGeom prst="rect">
            <a:avLst/>
          </a:prstGeom>
          <a:noFill/>
        </p:spPr>
      </p:pic>
      <p:pic>
        <p:nvPicPr>
          <p:cNvPr id="1028" name="Picture 4" descr="C:\Users\Елена\Desktop\Без названия (2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57752" y="4071942"/>
            <a:ext cx="3903870" cy="1933578"/>
          </a:xfrm>
          <a:prstGeom prst="rect">
            <a:avLst/>
          </a:prstGeom>
          <a:noFill/>
        </p:spPr>
      </p:pic>
      <p:pic>
        <p:nvPicPr>
          <p:cNvPr id="1029" name="Picture 5" descr="C:\Users\Елена\Desktop\images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857884" y="2138338"/>
            <a:ext cx="2983622" cy="16764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Модульная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</TotalTime>
  <Words>59</Words>
  <Application>Microsoft Office PowerPoint</Application>
  <PresentationFormat>Экран (4:3)</PresentationFormat>
  <Paragraphs>17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 Module 1 Legend or Truth?   Lesson # 2 (a)   Theme “ The wildest dream. ” </vt:lpstr>
      <vt:lpstr>Read the text and answer the questions.</vt:lpstr>
      <vt:lpstr>Презентация PowerPoint</vt:lpstr>
      <vt:lpstr> Match the words with their synonyms: </vt:lpstr>
      <vt:lpstr>Write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Елена</dc:creator>
  <cp:lastModifiedBy>G580</cp:lastModifiedBy>
  <cp:revision>13</cp:revision>
  <dcterms:created xsi:type="dcterms:W3CDTF">2020-07-27T09:44:40Z</dcterms:created>
  <dcterms:modified xsi:type="dcterms:W3CDTF">2020-07-28T13:57:24Z</dcterms:modified>
</cp:coreProperties>
</file>